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sldIdLst>
    <p:sldId id="281" r:id="rId3"/>
    <p:sldId id="283" r:id="rId4"/>
    <p:sldId id="257" r:id="rId5"/>
    <p:sldId id="284" r:id="rId6"/>
    <p:sldId id="262" r:id="rId7"/>
    <p:sldId id="263" r:id="rId8"/>
    <p:sldId id="285" r:id="rId9"/>
    <p:sldId id="286" r:id="rId10"/>
    <p:sldId id="288" r:id="rId11"/>
    <p:sldId id="269" r:id="rId12"/>
    <p:sldId id="270" r:id="rId13"/>
    <p:sldId id="271" r:id="rId14"/>
    <p:sldId id="272" r:id="rId15"/>
    <p:sldId id="273" r:id="rId16"/>
    <p:sldId id="274" r:id="rId17"/>
    <p:sldId id="275" r:id="rId18"/>
    <p:sldId id="276" r:id="rId19"/>
    <p:sldId id="277" r:id="rId20"/>
    <p:sldId id="278" r:id="rId21"/>
    <p:sldId id="279" r:id="rId22"/>
    <p:sldId id="287" r:id="rId23"/>
    <p:sldId id="289" r:id="rId24"/>
    <p:sldId id="291" r:id="rId25"/>
  </p:sldIdLst>
  <p:sldSz cx="12192000" cy="6858000"/>
  <p:notesSz cx="6858000" cy="9144000"/>
  <p:embeddedFontLst>
    <p:embeddedFont>
      <p:font typeface="Calibri Light" panose="020F0302020204030204" pitchFamily="34" charset="0"/>
      <p:regular r:id="rId26"/>
      <p:italic r:id="rId27"/>
    </p:embeddedFont>
    <p:embeddedFont>
      <p:font typeface="Gill Sans MT" panose="020B0502020104020203"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Cambria Math" panose="02040503050406030204" pitchFamily="18"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8.fntdata"/><Relationship Id="rId38"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5FEB473-9DA9-4162-9791-7B13F7DDEC58}" type="datetimeFigureOut">
              <a:rPr lang="en-IN" smtClean="0"/>
              <a:t>09-08-2018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2548576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5FEB473-9DA9-4162-9791-7B13F7DDEC58}" type="datetimeFigureOut">
              <a:rPr lang="en-IN" smtClean="0"/>
              <a:t>09-08-2018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1692604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5FEB473-9DA9-4162-9791-7B13F7DDEC58}" type="datetimeFigureOut">
              <a:rPr lang="en-IN" smtClean="0"/>
              <a:t>09-08-2018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2424078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FEB473-9DA9-4162-9791-7B13F7DDEC58}" type="datetimeFigureOut">
              <a:rPr lang="en-IN" smtClean="0"/>
              <a:t>09-08-2018</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40A73FDB-380B-4C0D-AC0F-4128EC26A488}"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7015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EB473-9DA9-4162-9791-7B13F7DDEC58}" type="datetimeFigureOut">
              <a:rPr lang="en-IN" smtClean="0"/>
              <a:t>09-08-2018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A73FDB-380B-4C0D-AC0F-4128EC26A488}"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1567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FEB473-9DA9-4162-9791-7B13F7DDEC58}" type="datetimeFigureOut">
              <a:rPr lang="en-IN" smtClean="0"/>
              <a:t>09-08-2018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A73FDB-380B-4C0D-AC0F-4128EC26A488}"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75487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FEB473-9DA9-4162-9791-7B13F7DDEC58}" type="datetimeFigureOut">
              <a:rPr lang="en-IN" smtClean="0"/>
              <a:t>09-08-2018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A73FDB-380B-4C0D-AC0F-4128EC26A488}"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0704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FEB473-9DA9-4162-9791-7B13F7DDEC58}" type="datetimeFigureOut">
              <a:rPr lang="en-IN" smtClean="0"/>
              <a:t>09-08-2018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A73FDB-380B-4C0D-AC0F-4128EC26A488}"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6284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FEB473-9DA9-4162-9791-7B13F7DDEC58}" type="datetimeFigureOut">
              <a:rPr lang="en-IN" smtClean="0"/>
              <a:t>09-08-2018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A73FDB-380B-4C0D-AC0F-4128EC26A488}"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41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FEB473-9DA9-4162-9791-7B13F7DDEC58}" type="datetimeFigureOut">
              <a:rPr lang="en-IN" smtClean="0"/>
              <a:t>09-08-2018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3467998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FEB473-9DA9-4162-9791-7B13F7DDEC58}" type="datetimeFigureOut">
              <a:rPr lang="en-IN" smtClean="0"/>
              <a:t>09-08-2018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A73FDB-380B-4C0D-AC0F-4128EC26A488}"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097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5FEB473-9DA9-4162-9791-7B13F7DDEC58}" type="datetimeFigureOut">
              <a:rPr lang="en-IN" smtClean="0"/>
              <a:t>09-08-2018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2887320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5FEB473-9DA9-4162-9791-7B13F7DDEC58}" type="datetimeFigureOut">
              <a:rPr lang="en-IN" smtClean="0"/>
              <a:t>09-08-2018</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40A73FDB-380B-4C0D-AC0F-4128EC26A488}"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1246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EB473-9DA9-4162-9791-7B13F7DDEC58}" type="datetimeFigureOut">
              <a:rPr lang="en-IN" smtClean="0"/>
              <a:t>09-08-2018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A73FDB-380B-4C0D-AC0F-4128EC26A488}"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51271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FEB473-9DA9-4162-9791-7B13F7DDEC58}" type="datetimeFigureOut">
              <a:rPr lang="en-IN" smtClean="0"/>
              <a:t>09-08-2018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A73FDB-380B-4C0D-AC0F-4128EC26A488}"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141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FEB473-9DA9-4162-9791-7B13F7DDEC58}" type="datetimeFigureOut">
              <a:rPr lang="en-IN" smtClean="0"/>
              <a:t>09-08-2018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1396330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5FEB473-9DA9-4162-9791-7B13F7DDEC58}" type="datetimeFigureOut">
              <a:rPr lang="en-IN" smtClean="0"/>
              <a:t>09-08-2018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271333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5FEB473-9DA9-4162-9791-7B13F7DDEC58}" type="datetimeFigureOut">
              <a:rPr lang="en-IN" smtClean="0"/>
              <a:t>09-08-2018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1019130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5FEB473-9DA9-4162-9791-7B13F7DDEC58}" type="datetimeFigureOut">
              <a:rPr lang="en-IN" smtClean="0"/>
              <a:t>09-08-2018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156278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FEB473-9DA9-4162-9791-7B13F7DDEC58}" type="datetimeFigureOut">
              <a:rPr lang="en-IN" smtClean="0"/>
              <a:t>09-08-2018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3192529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FEB473-9DA9-4162-9791-7B13F7DDEC58}" type="datetimeFigureOut">
              <a:rPr lang="en-IN" smtClean="0"/>
              <a:t>09-08-2018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1574997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FEB473-9DA9-4162-9791-7B13F7DDEC58}" type="datetimeFigureOut">
              <a:rPr lang="en-IN" smtClean="0"/>
              <a:t>09-08-2018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A73FDB-380B-4C0D-AC0F-4128EC26A488}" type="slidenum">
              <a:rPr lang="en-IN" smtClean="0"/>
              <a:t>‹#›</a:t>
            </a:fld>
            <a:endParaRPr lang="en-IN"/>
          </a:p>
        </p:txBody>
      </p:sp>
    </p:spTree>
    <p:extLst>
      <p:ext uri="{BB962C8B-B14F-4D97-AF65-F5344CB8AC3E}">
        <p14:creationId xmlns:p14="http://schemas.microsoft.com/office/powerpoint/2010/main" val="100223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EB473-9DA9-4162-9791-7B13F7DDEC58}" type="datetimeFigureOut">
              <a:rPr lang="en-IN" smtClean="0"/>
              <a:t>09-08-2018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73FDB-380B-4C0D-AC0F-4128EC26A488}" type="slidenum">
              <a:rPr lang="en-IN" smtClean="0"/>
              <a:t>‹#›</a:t>
            </a:fld>
            <a:endParaRPr lang="en-IN"/>
          </a:p>
        </p:txBody>
      </p:sp>
    </p:spTree>
    <p:extLst>
      <p:ext uri="{BB962C8B-B14F-4D97-AF65-F5344CB8AC3E}">
        <p14:creationId xmlns:p14="http://schemas.microsoft.com/office/powerpoint/2010/main" val="1080101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5FEB473-9DA9-4162-9791-7B13F7DDEC58}" type="datetimeFigureOut">
              <a:rPr lang="en-IN" smtClean="0"/>
              <a:t>09-08-2018</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0A73FDB-380B-4C0D-AC0F-4128EC26A488}"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725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1"/>
          <p:cNvSpPr txBox="1">
            <a:spLocks/>
          </p:cNvSpPr>
          <p:nvPr/>
        </p:nvSpPr>
        <p:spPr>
          <a:xfrm>
            <a:off x="2784231" y="1214438"/>
            <a:ext cx="6526823" cy="2387600"/>
          </a:xfrm>
          <a:prstGeom prst="rect">
            <a:avLst/>
          </a:prstGeom>
          <a:noFill/>
          <a:effectLst>
            <a:glow rad="101600">
              <a:schemeClr val="accent3">
                <a:satMod val="175000"/>
                <a:alpha val="40000"/>
              </a:schemeClr>
            </a:glow>
          </a:effectLst>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IN" sz="4000" dirty="0">
                <a:solidFill>
                  <a:srgbClr val="C00000"/>
                </a:solidFill>
              </a:rPr>
              <a:t>Chatbot</a:t>
            </a:r>
          </a:p>
          <a:p>
            <a:pPr algn="ctr"/>
            <a:endParaRPr lang="en-IN" sz="4000" dirty="0">
              <a:solidFill>
                <a:srgbClr val="C00000"/>
              </a:solidFill>
            </a:endParaRPr>
          </a:p>
          <a:p>
            <a:pPr algn="ctr"/>
            <a:r>
              <a:rPr lang="en-IN" sz="4000" dirty="0">
                <a:solidFill>
                  <a:srgbClr val="C00000"/>
                </a:solidFill>
              </a:rPr>
              <a:t>Using </a:t>
            </a:r>
          </a:p>
          <a:p>
            <a:pPr algn="ctr"/>
            <a:r>
              <a:rPr lang="en-IN" sz="4000" dirty="0">
                <a:solidFill>
                  <a:srgbClr val="C00000"/>
                </a:solidFill>
              </a:rPr>
              <a:t>Machine Learning</a:t>
            </a:r>
          </a:p>
        </p:txBody>
      </p:sp>
      <p:sp>
        <p:nvSpPr>
          <p:cNvPr id="5" name="Subtitle 2"/>
          <p:cNvSpPr txBox="1">
            <a:spLocks/>
          </p:cNvSpPr>
          <p:nvPr/>
        </p:nvSpPr>
        <p:spPr>
          <a:xfrm>
            <a:off x="4833937" y="3602038"/>
            <a:ext cx="2427409" cy="112822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endParaRPr lang="en-IN" sz="2800" dirty="0">
              <a:solidFill>
                <a:srgbClr val="C00000"/>
              </a:solidFill>
              <a:latin typeface="Calibri" panose="020F0502020204030204" pitchFamily="34" charset="0"/>
              <a:ea typeface="Roboto" panose="02000000000000000000" pitchFamily="2" charset="0"/>
              <a:cs typeface="Calibri" panose="020F0502020204030204" pitchFamily="34" charset="0"/>
            </a:endParaRPr>
          </a:p>
          <a:p>
            <a:pPr marL="0" indent="0" algn="ctr">
              <a:buNone/>
            </a:pPr>
            <a:r>
              <a:rPr lang="en-IN" sz="2800" dirty="0">
                <a:solidFill>
                  <a:srgbClr val="C00000"/>
                </a:solidFill>
                <a:latin typeface="Calibri" panose="020F0502020204030204" pitchFamily="34" charset="0"/>
                <a:ea typeface="Roboto" panose="02000000000000000000" pitchFamily="2" charset="0"/>
                <a:cs typeface="Calibri" panose="020F0502020204030204" pitchFamily="34" charset="0"/>
              </a:rPr>
              <a:t>Kevin Mathew T</a:t>
            </a:r>
          </a:p>
        </p:txBody>
      </p:sp>
    </p:spTree>
    <p:extLst>
      <p:ext uri="{BB962C8B-B14F-4D97-AF65-F5344CB8AC3E}">
        <p14:creationId xmlns:p14="http://schemas.microsoft.com/office/powerpoint/2010/main" val="465836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2000"/>
            <a:ext cx="10515600" cy="1325563"/>
          </a:xfrm>
        </p:spPr>
        <p:txBody>
          <a:bodyPr/>
          <a:lstStyle/>
          <a:p>
            <a:pPr algn="ctr"/>
            <a:r>
              <a:rPr lang="en-IN" b="1" dirty="0">
                <a:latin typeface="Roboto" panose="02000000000000000000" pitchFamily="2" charset="0"/>
                <a:ea typeface="Roboto" panose="02000000000000000000" pitchFamily="2" charset="0"/>
              </a:rPr>
              <a:t>Conditional Memory</a:t>
            </a:r>
          </a:p>
        </p:txBody>
      </p:sp>
      <p:sp>
        <p:nvSpPr>
          <p:cNvPr id="3" name="Content Placeholder 2"/>
          <p:cNvSpPr>
            <a:spLocks noGrp="1"/>
          </p:cNvSpPr>
          <p:nvPr>
            <p:ph idx="1"/>
          </p:nvPr>
        </p:nvSpPr>
        <p:spPr>
          <a:xfrm>
            <a:off x="838200" y="1296000"/>
            <a:ext cx="10515600" cy="1886673"/>
          </a:xfrm>
        </p:spPr>
        <p:txBody>
          <a:bodyPr>
            <a:normAutofit/>
          </a:bodyPr>
          <a:lstStyle/>
          <a:p>
            <a:r>
              <a:rPr lang="en-IN" dirty="0"/>
              <a:t>Straight - “The quick brown fox jumps over the lazy dog” </a:t>
            </a:r>
          </a:p>
          <a:p>
            <a:r>
              <a:rPr lang="en-IN" dirty="0"/>
              <a:t>Reverse - “Dog lazy the over jumps fox brown quick the”</a:t>
            </a:r>
          </a:p>
          <a:p>
            <a:r>
              <a:rPr lang="en-IN" dirty="0"/>
              <a:t>Feed Forward Neural Networks do not have memory, while Recurrent Neural Networks do.</a:t>
            </a:r>
          </a:p>
          <a:p>
            <a:pPr marL="0" indent="0">
              <a:buNone/>
            </a:pPr>
            <a:endParaRPr lang="en-IN" dirty="0"/>
          </a:p>
        </p:txBody>
      </p:sp>
      <p:pic>
        <p:nvPicPr>
          <p:cNvPr id="4098" name="Picture 2" descr="Image result for feed forward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496" y="3057450"/>
            <a:ext cx="6002779" cy="3616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513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9683"/>
            <a:ext cx="10515600" cy="1325563"/>
          </a:xfrm>
        </p:spPr>
        <p:txBody>
          <a:bodyPr/>
          <a:lstStyle/>
          <a:p>
            <a:pPr algn="ctr"/>
            <a:r>
              <a:rPr lang="en-IN" b="1" dirty="0">
                <a:latin typeface="Roboto" panose="02000000000000000000" pitchFamily="2" charset="0"/>
                <a:ea typeface="Roboto" panose="02000000000000000000" pitchFamily="2" charset="0"/>
              </a:rPr>
              <a:t>Recurrent Neural Networks</a:t>
            </a:r>
          </a:p>
        </p:txBody>
      </p:sp>
      <p:pic>
        <p:nvPicPr>
          <p:cNvPr id="5122" name="Picture 2" descr="Image result for recurrent neural networ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76600"/>
            <a:ext cx="10515600" cy="2760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14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txBox="1">
                <a:spLocks/>
              </p:cNvSpPr>
              <p:nvPr/>
            </p:nvSpPr>
            <p:spPr>
              <a:xfrm>
                <a:off x="768753" y="1643605"/>
                <a:ext cx="10515600" cy="4375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3600" b="1" dirty="0">
                    <a:latin typeface="Cambria Math" panose="02040503050406030204" pitchFamily="18" charset="0"/>
                    <a:ea typeface="Cambria Math" panose="02040503050406030204" pitchFamily="18" charset="0"/>
                    <a:cs typeface="Times New Roman" panose="02020603050405020304" pitchFamily="18" charset="0"/>
                  </a:rPr>
                  <a:t>h</a:t>
                </a:r>
                <a:r>
                  <a:rPr lang="en-IN" sz="3600" i="1" baseline="-25000" dirty="0">
                    <a:latin typeface="Cambria Math" panose="02040503050406030204" pitchFamily="18" charset="0"/>
                    <a:ea typeface="Cambria Math" panose="02040503050406030204" pitchFamily="18" charset="0"/>
                    <a:cs typeface="Times New Roman" panose="02020603050405020304" pitchFamily="18" charset="0"/>
                  </a:rPr>
                  <a:t>t</a:t>
                </a:r>
                <a:r>
                  <a:rPr lang="en-IN" sz="3600" dirty="0">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r>
                      <a:rPr lang="en-IN" sz="3600" i="1" dirty="0" smtClean="0">
                        <a:latin typeface="Cambria Math" panose="02040503050406030204" pitchFamily="18" charset="0"/>
                        <a:ea typeface="Cambria Math" panose="02040503050406030204" pitchFamily="18" charset="0"/>
                        <a:cs typeface="Times New Roman" panose="02020603050405020304" pitchFamily="18" charset="0"/>
                      </a:rPr>
                      <m:t>𝜑</m:t>
                    </m:r>
                  </m:oMath>
                </a14:m>
                <a:r>
                  <a:rPr lang="en-IN" sz="3600" dirty="0">
                    <a:latin typeface="Cambria Math" panose="02040503050406030204" pitchFamily="18" charset="0"/>
                    <a:ea typeface="Cambria Math" panose="02040503050406030204" pitchFamily="18" charset="0"/>
                    <a:cs typeface="Times New Roman" panose="02020603050405020304" pitchFamily="18" charset="0"/>
                  </a:rPr>
                  <a:t>(W</a:t>
                </a:r>
                <a:r>
                  <a:rPr lang="en-IN" sz="3600" b="1" dirty="0">
                    <a:latin typeface="Cambria Math" panose="02040503050406030204" pitchFamily="18" charset="0"/>
                    <a:ea typeface="Cambria Math" panose="02040503050406030204" pitchFamily="18" charset="0"/>
                    <a:cs typeface="Times New Roman" panose="02020603050405020304" pitchFamily="18" charset="0"/>
                  </a:rPr>
                  <a:t>x</a:t>
                </a:r>
                <a:r>
                  <a:rPr lang="en-IN" sz="3600" i="1" baseline="-25000" dirty="0">
                    <a:latin typeface="Cambria Math" panose="02040503050406030204" pitchFamily="18" charset="0"/>
                    <a:ea typeface="Cambria Math" panose="02040503050406030204" pitchFamily="18" charset="0"/>
                    <a:cs typeface="Times New Roman" panose="02020603050405020304" pitchFamily="18" charset="0"/>
                  </a:rPr>
                  <a:t>t</a:t>
                </a:r>
                <a:r>
                  <a:rPr lang="en-IN" sz="3600" dirty="0">
                    <a:latin typeface="Cambria Math" panose="02040503050406030204" pitchFamily="18" charset="0"/>
                    <a:ea typeface="Cambria Math" panose="02040503050406030204" pitchFamily="18" charset="0"/>
                    <a:cs typeface="Times New Roman" panose="02020603050405020304" pitchFamily="18" charset="0"/>
                  </a:rPr>
                  <a:t> + U</a:t>
                </a:r>
                <a:r>
                  <a:rPr lang="en-IN" sz="3600" b="1" dirty="0">
                    <a:latin typeface="Cambria Math" panose="02040503050406030204" pitchFamily="18" charset="0"/>
                    <a:ea typeface="Cambria Math" panose="02040503050406030204" pitchFamily="18" charset="0"/>
                    <a:cs typeface="Times New Roman" panose="02020603050405020304" pitchFamily="18" charset="0"/>
                  </a:rPr>
                  <a:t>h</a:t>
                </a:r>
                <a:r>
                  <a:rPr lang="en-IN" sz="3600" i="1" baseline="-25000" dirty="0">
                    <a:latin typeface="Cambria Math" panose="02040503050406030204" pitchFamily="18" charset="0"/>
                    <a:ea typeface="Cambria Math" panose="02040503050406030204" pitchFamily="18" charset="0"/>
                    <a:cs typeface="Times New Roman" panose="02020603050405020304" pitchFamily="18" charset="0"/>
                  </a:rPr>
                  <a:t>t-1</a:t>
                </a:r>
                <a:r>
                  <a:rPr lang="en-IN" sz="3600" dirty="0">
                    <a:latin typeface="Cambria Math" panose="02040503050406030204" pitchFamily="18" charset="0"/>
                    <a:ea typeface="Cambria Math" panose="02040503050406030204" pitchFamily="18" charset="0"/>
                    <a:cs typeface="Times New Roman" panose="02020603050405020304" pitchFamily="18" charset="0"/>
                  </a:rPr>
                  <a:t>)</a:t>
                </a:r>
              </a:p>
              <a:p>
                <a:pPr marL="0" indent="0" algn="ctr">
                  <a:buNone/>
                </a:pPr>
                <a:r>
                  <a:rPr lang="en-IN" sz="3600" b="1" dirty="0">
                    <a:latin typeface="Cambria Math" panose="02040503050406030204" pitchFamily="18" charset="0"/>
                    <a:ea typeface="Cambria Math" panose="02040503050406030204" pitchFamily="18" charset="0"/>
                    <a:cs typeface="Times New Roman" panose="02020603050405020304" pitchFamily="18" charset="0"/>
                  </a:rPr>
                  <a:t>x</a:t>
                </a:r>
                <a:r>
                  <a:rPr lang="en-IN" sz="3600" i="1" baseline="-25000" dirty="0">
                    <a:latin typeface="Cambria Math" panose="02040503050406030204" pitchFamily="18" charset="0"/>
                    <a:ea typeface="Cambria Math" panose="02040503050406030204" pitchFamily="18" charset="0"/>
                    <a:cs typeface="Times New Roman" panose="02020603050405020304" pitchFamily="18" charset="0"/>
                  </a:rPr>
                  <a:t>t </a:t>
                </a:r>
                <a:r>
                  <a:rPr lang="en-IN" sz="3600" i="1" dirty="0">
                    <a:latin typeface="Cambria Math" panose="02040503050406030204" pitchFamily="18" charset="0"/>
                    <a:ea typeface="Cambria Math" panose="02040503050406030204" pitchFamily="18" charset="0"/>
                    <a:cs typeface="Times New Roman" panose="02020603050405020304" pitchFamily="18" charset="0"/>
                  </a:rPr>
                  <a:t> - </a:t>
                </a:r>
                <a:r>
                  <a:rPr lang="en-IN" sz="3200" dirty="0">
                    <a:latin typeface="Roboto" panose="02000000000000000000" pitchFamily="2" charset="0"/>
                    <a:ea typeface="Roboto" panose="02000000000000000000" pitchFamily="2" charset="0"/>
                    <a:cs typeface="Times New Roman" panose="02020603050405020304" pitchFamily="18" charset="0"/>
                  </a:rPr>
                  <a:t>Inputs to Neural Network</a:t>
                </a:r>
              </a:p>
              <a:p>
                <a:pPr marL="0" indent="0" algn="ctr">
                  <a:buNone/>
                </a:pPr>
                <a:r>
                  <a:rPr lang="en-IN" sz="3200" b="1" dirty="0">
                    <a:latin typeface="Cambria Math" panose="02040503050406030204" pitchFamily="18" charset="0"/>
                    <a:ea typeface="Cambria Math" panose="02040503050406030204" pitchFamily="18" charset="0"/>
                    <a:cs typeface="Times New Roman" panose="02020603050405020304" pitchFamily="18" charset="0"/>
                  </a:rPr>
                  <a:t>h</a:t>
                </a:r>
                <a:r>
                  <a:rPr lang="en-IN" sz="3200" i="1" baseline="-25000" dirty="0">
                    <a:latin typeface="Cambria Math" panose="02040503050406030204" pitchFamily="18" charset="0"/>
                    <a:ea typeface="Cambria Math" panose="02040503050406030204" pitchFamily="18" charset="0"/>
                    <a:cs typeface="Times New Roman" panose="02020603050405020304" pitchFamily="18" charset="0"/>
                  </a:rPr>
                  <a:t>t </a:t>
                </a:r>
                <a:r>
                  <a:rPr lang="en-IN" sz="4000" i="1" dirty="0">
                    <a:latin typeface="Cambria Math" panose="02040503050406030204" pitchFamily="18" charset="0"/>
                    <a:ea typeface="Cambria Math" panose="02040503050406030204" pitchFamily="18" charset="0"/>
                    <a:cs typeface="Times New Roman" panose="02020603050405020304" pitchFamily="18" charset="0"/>
                  </a:rPr>
                  <a:t> - </a:t>
                </a:r>
                <a:r>
                  <a:rPr lang="en-IN" sz="3200" dirty="0">
                    <a:latin typeface="Roboto" panose="02000000000000000000" pitchFamily="2" charset="0"/>
                    <a:ea typeface="Roboto" panose="02000000000000000000" pitchFamily="2" charset="0"/>
                    <a:cs typeface="Times New Roman" panose="02020603050405020304" pitchFamily="18" charset="0"/>
                  </a:rPr>
                  <a:t>Hidden state at time-step t.</a:t>
                </a:r>
              </a:p>
              <a:p>
                <a:pPr marL="0" indent="0" algn="ctr">
                  <a:buNone/>
                </a:pPr>
                <a:r>
                  <a:rPr lang="en-IN" sz="3600" dirty="0">
                    <a:latin typeface="Cambria Math" panose="02040503050406030204" pitchFamily="18" charset="0"/>
                    <a:ea typeface="Cambria Math" panose="02040503050406030204" pitchFamily="18" charset="0"/>
                    <a:cs typeface="Times New Roman" panose="02020603050405020304" pitchFamily="18" charset="0"/>
                  </a:rPr>
                  <a:t>W</a:t>
                </a:r>
                <a:r>
                  <a:rPr lang="en-IN" sz="4000" i="1" dirty="0">
                    <a:latin typeface="Cambria Math" panose="02040503050406030204" pitchFamily="18" charset="0"/>
                    <a:ea typeface="Cambria Math" panose="02040503050406030204" pitchFamily="18" charset="0"/>
                    <a:cs typeface="Times New Roman" panose="02020603050405020304" pitchFamily="18" charset="0"/>
                  </a:rPr>
                  <a:t>- </a:t>
                </a:r>
                <a:r>
                  <a:rPr lang="en-IN" sz="3200" dirty="0">
                    <a:latin typeface="Roboto" panose="02000000000000000000" pitchFamily="2" charset="0"/>
                    <a:ea typeface="Roboto" panose="02000000000000000000" pitchFamily="2" charset="0"/>
                    <a:cs typeface="Times New Roman" panose="02020603050405020304" pitchFamily="18" charset="0"/>
                  </a:rPr>
                  <a:t>Weights for Neural Network</a:t>
                </a:r>
              </a:p>
              <a:p>
                <a:pPr marL="0" indent="0" algn="ctr">
                  <a:buNone/>
                </a:pPr>
                <a:r>
                  <a:rPr lang="en-IN" sz="3600" dirty="0">
                    <a:latin typeface="Cambria Math" panose="02040503050406030204" pitchFamily="18" charset="0"/>
                    <a:ea typeface="Cambria Math" panose="02040503050406030204" pitchFamily="18" charset="0"/>
                    <a:cs typeface="Times New Roman" panose="02020603050405020304" pitchFamily="18" charset="0"/>
                  </a:rPr>
                  <a:t>U</a:t>
                </a:r>
                <a:r>
                  <a:rPr lang="en-IN" sz="4400" i="1" dirty="0">
                    <a:latin typeface="Cambria Math" panose="02040503050406030204" pitchFamily="18" charset="0"/>
                    <a:ea typeface="Cambria Math" panose="02040503050406030204" pitchFamily="18" charset="0"/>
                    <a:cs typeface="Times New Roman" panose="02020603050405020304" pitchFamily="18" charset="0"/>
                  </a:rPr>
                  <a:t> </a:t>
                </a:r>
                <a:r>
                  <a:rPr lang="en-IN" sz="4000" i="1" dirty="0">
                    <a:latin typeface="Cambria Math" panose="02040503050406030204" pitchFamily="18" charset="0"/>
                    <a:ea typeface="Cambria Math" panose="02040503050406030204" pitchFamily="18" charset="0"/>
                    <a:cs typeface="Times New Roman" panose="02020603050405020304" pitchFamily="18" charset="0"/>
                  </a:rPr>
                  <a:t>– </a:t>
                </a:r>
                <a:r>
                  <a:rPr lang="en-IN" sz="3200" dirty="0">
                    <a:latin typeface="Roboto" panose="02000000000000000000" pitchFamily="2" charset="0"/>
                    <a:ea typeface="Roboto" panose="02000000000000000000" pitchFamily="2" charset="0"/>
                    <a:cs typeface="Times New Roman" panose="02020603050405020304" pitchFamily="18" charset="0"/>
                  </a:rPr>
                  <a:t>hidden state to hidden state matrix (transition matrix)</a:t>
                </a:r>
              </a:p>
              <a:p>
                <a:pPr marL="0" indent="0" algn="ctr">
                  <a:buNone/>
                </a:pPr>
                <a:endParaRPr lang="en-IN" sz="3600"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768753" y="1643605"/>
                <a:ext cx="10515600" cy="4375230"/>
              </a:xfrm>
              <a:prstGeom prst="rect">
                <a:avLst/>
              </a:prstGeom>
              <a:blipFill>
                <a:blip r:embed="rId2"/>
                <a:stretch>
                  <a:fillRect t="-3487"/>
                </a:stretch>
              </a:blipFill>
            </p:spPr>
            <p:txBody>
              <a:bodyPr/>
              <a:lstStyle/>
              <a:p>
                <a:r>
                  <a:rPr lang="en-IN">
                    <a:noFill/>
                  </a:rPr>
                  <a:t> </a:t>
                </a:r>
              </a:p>
            </p:txBody>
          </p:sp>
        </mc:Fallback>
      </mc:AlternateContent>
    </p:spTree>
    <p:extLst>
      <p:ext uri="{BB962C8B-B14F-4D97-AF65-F5344CB8AC3E}">
        <p14:creationId xmlns:p14="http://schemas.microsoft.com/office/powerpoint/2010/main" val="4243929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6538"/>
            <a:ext cx="10515600" cy="1325563"/>
          </a:xfrm>
        </p:spPr>
        <p:txBody>
          <a:bodyPr/>
          <a:lstStyle/>
          <a:p>
            <a:pPr algn="ctr"/>
            <a:r>
              <a:rPr lang="en-IN" b="1" dirty="0">
                <a:latin typeface="Roboto" panose="02000000000000000000" pitchFamily="2" charset="0"/>
                <a:ea typeface="Roboto" panose="02000000000000000000" pitchFamily="2" charset="0"/>
              </a:rPr>
              <a:t>Decay of Information through time</a:t>
            </a:r>
          </a:p>
        </p:txBody>
      </p:sp>
      <p:pic>
        <p:nvPicPr>
          <p:cNvPr id="6146" name="Picture 2" descr="Image result for vanishing gradient"/>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9" t="21898" r="-39" b="-21898"/>
          <a:stretch/>
        </p:blipFill>
        <p:spPr bwMode="auto">
          <a:xfrm>
            <a:off x="1106127" y="1933757"/>
            <a:ext cx="9979746"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23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Roboto" panose="02000000000000000000" pitchFamily="2" charset="0"/>
                <a:ea typeface="Roboto" panose="02000000000000000000" pitchFamily="2" charset="0"/>
              </a:rPr>
              <a:t>Long Short Term Memory</a:t>
            </a:r>
          </a:p>
        </p:txBody>
      </p:sp>
      <p:pic>
        <p:nvPicPr>
          <p:cNvPr id="8194" name="Picture 2" descr="Image result for lst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5874" y="2034682"/>
            <a:ext cx="9580252" cy="382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064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8093" y="2108068"/>
            <a:ext cx="4358734" cy="2683851"/>
          </a:xfrm>
        </p:spPr>
      </p:pic>
    </p:spTree>
    <p:extLst>
      <p:ext uri="{BB962C8B-B14F-4D97-AF65-F5344CB8AC3E}">
        <p14:creationId xmlns:p14="http://schemas.microsoft.com/office/powerpoint/2010/main" val="352814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146" y="1250065"/>
            <a:ext cx="11073918" cy="4560441"/>
          </a:xfrm>
        </p:spPr>
      </p:pic>
    </p:spTree>
    <p:extLst>
      <p:ext uri="{BB962C8B-B14F-4D97-AF65-F5344CB8AC3E}">
        <p14:creationId xmlns:p14="http://schemas.microsoft.com/office/powerpoint/2010/main" val="1717631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66" y="1388961"/>
            <a:ext cx="9921776" cy="4051140"/>
          </a:xfrm>
          <a:prstGeom prst="rect">
            <a:avLst/>
          </a:prstGeom>
        </p:spPr>
      </p:pic>
    </p:spTree>
    <p:extLst>
      <p:ext uri="{BB962C8B-B14F-4D97-AF65-F5344CB8AC3E}">
        <p14:creationId xmlns:p14="http://schemas.microsoft.com/office/powerpoint/2010/main" val="255096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41" y="1505969"/>
            <a:ext cx="9334347" cy="3968856"/>
          </a:xfrm>
          <a:prstGeom prst="rect">
            <a:avLst/>
          </a:prstGeom>
        </p:spPr>
      </p:pic>
    </p:spTree>
    <p:extLst>
      <p:ext uri="{BB962C8B-B14F-4D97-AF65-F5344CB8AC3E}">
        <p14:creationId xmlns:p14="http://schemas.microsoft.com/office/powerpoint/2010/main" val="1150986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05" y="1464892"/>
            <a:ext cx="10052797" cy="3928911"/>
          </a:xfrm>
          <a:prstGeom prst="rect">
            <a:avLst/>
          </a:prstGeom>
        </p:spPr>
      </p:pic>
    </p:spTree>
    <p:extLst>
      <p:ext uri="{BB962C8B-B14F-4D97-AF65-F5344CB8AC3E}">
        <p14:creationId xmlns:p14="http://schemas.microsoft.com/office/powerpoint/2010/main" val="948415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2261" y="1307001"/>
            <a:ext cx="9144000" cy="2387600"/>
          </a:xfrm>
        </p:spPr>
        <p:txBody>
          <a:bodyPr>
            <a:normAutofit/>
          </a:bodyPr>
          <a:lstStyle/>
          <a:p>
            <a:r>
              <a:rPr lang="en-IN" sz="4800" i="1" dirty="0">
                <a:latin typeface="Roboto" panose="02000000000000000000" pitchFamily="2" charset="0"/>
                <a:ea typeface="Roboto" panose="02000000000000000000" pitchFamily="2" charset="0"/>
              </a:rPr>
              <a:t>What is a </a:t>
            </a:r>
            <a:r>
              <a:rPr lang="en-IN" sz="4800" b="1" i="1" dirty="0">
                <a:latin typeface="Roboto" panose="02000000000000000000" pitchFamily="2" charset="0"/>
                <a:ea typeface="Roboto" panose="02000000000000000000" pitchFamily="2" charset="0"/>
              </a:rPr>
              <a:t>Chatbot</a:t>
            </a:r>
            <a:r>
              <a:rPr lang="en-IN" sz="4800" i="1"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222795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6" y="440807"/>
            <a:ext cx="10515600" cy="1325563"/>
          </a:xfrm>
        </p:spPr>
        <p:txBody>
          <a:bodyPr/>
          <a:lstStyle/>
          <a:p>
            <a:pPr algn="ctr"/>
            <a:r>
              <a:rPr lang="en-IN" b="1" dirty="0">
                <a:latin typeface="Roboto" panose="02000000000000000000" pitchFamily="2" charset="0"/>
                <a:ea typeface="Roboto" panose="02000000000000000000" pitchFamily="2" charset="0"/>
              </a:rPr>
              <a:t>Seq2Seq</a:t>
            </a:r>
          </a:p>
        </p:txBody>
      </p:sp>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07" y="2030139"/>
            <a:ext cx="11747579" cy="353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098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ttention seq2se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1" y="1542439"/>
            <a:ext cx="6343650" cy="470535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838196" y="57269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latin typeface="Roboto" panose="02000000000000000000" pitchFamily="2" charset="0"/>
                <a:ea typeface="Roboto" panose="02000000000000000000" pitchFamily="2" charset="0"/>
              </a:rPr>
              <a:t>Attention Mechanism</a:t>
            </a:r>
          </a:p>
        </p:txBody>
      </p:sp>
    </p:spTree>
    <p:extLst>
      <p:ext uri="{BB962C8B-B14F-4D97-AF65-F5344CB8AC3E}">
        <p14:creationId xmlns:p14="http://schemas.microsoft.com/office/powerpoint/2010/main" val="3414969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000/1*_rSHLjFShknAu3jt3rbcN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154" y="1104046"/>
            <a:ext cx="6235679" cy="542686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838194" y="37046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latin typeface="Roboto" panose="02000000000000000000" pitchFamily="2" charset="0"/>
                <a:ea typeface="Roboto" panose="02000000000000000000" pitchFamily="2" charset="0"/>
              </a:rPr>
              <a:t>Final Model</a:t>
            </a:r>
          </a:p>
        </p:txBody>
      </p:sp>
    </p:spTree>
    <p:extLst>
      <p:ext uri="{BB962C8B-B14F-4D97-AF65-F5344CB8AC3E}">
        <p14:creationId xmlns:p14="http://schemas.microsoft.com/office/powerpoint/2010/main" val="791551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536"/>
            <a:ext cx="10515600" cy="1325563"/>
          </a:xfrm>
        </p:spPr>
        <p:txBody>
          <a:bodyPr>
            <a:normAutofit/>
          </a:bodyPr>
          <a:lstStyle/>
          <a:p>
            <a:pPr algn="ctr"/>
            <a:r>
              <a:rPr lang="en-IN" dirty="0">
                <a:latin typeface="Roboto" panose="02000000000000000000" pitchFamily="2" charset="0"/>
                <a:ea typeface="Roboto" panose="02000000000000000000" pitchFamily="2" charset="0"/>
              </a:rPr>
              <a:t>Dataset</a:t>
            </a:r>
          </a:p>
        </p:txBody>
      </p:sp>
      <p:sp>
        <p:nvSpPr>
          <p:cNvPr id="3" name="Content Placeholder 2"/>
          <p:cNvSpPr>
            <a:spLocks noGrp="1"/>
          </p:cNvSpPr>
          <p:nvPr>
            <p:ph idx="1"/>
          </p:nvPr>
        </p:nvSpPr>
        <p:spPr>
          <a:xfrm>
            <a:off x="838200" y="1438763"/>
            <a:ext cx="10515600" cy="4351338"/>
          </a:xfrm>
        </p:spPr>
        <p:txBody>
          <a:bodyPr/>
          <a:lstStyle/>
          <a:p>
            <a:r>
              <a:rPr lang="en-IN" dirty="0">
                <a:latin typeface="Roboto" panose="02000000000000000000" pitchFamily="2" charset="0"/>
                <a:ea typeface="Roboto" panose="02000000000000000000" pitchFamily="2" charset="0"/>
              </a:rPr>
              <a:t>Cornell Movie Dialogs Corpus</a:t>
            </a:r>
          </a:p>
          <a:p>
            <a:r>
              <a:rPr lang="en-US" dirty="0"/>
              <a:t>220,579 conversational exchanges between 10,292 pairs of movie characters. After filtering, used nearly 48,000 conversations. Contained more than 15,000 words.</a:t>
            </a:r>
          </a:p>
          <a:p>
            <a:r>
              <a:rPr lang="en-US" dirty="0"/>
              <a:t>Involves 9,035 characters from 617 movies.</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939" y="4001294"/>
            <a:ext cx="4176122" cy="2522439"/>
          </a:xfrm>
          <a:prstGeom prst="rect">
            <a:avLst/>
          </a:prstGeom>
        </p:spPr>
      </p:pic>
    </p:spTree>
    <p:extLst>
      <p:ext uri="{BB962C8B-B14F-4D97-AF65-F5344CB8AC3E}">
        <p14:creationId xmlns:p14="http://schemas.microsoft.com/office/powerpoint/2010/main" val="510081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essaging ap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126" y="2121515"/>
            <a:ext cx="6233747" cy="403115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746291" y="1789049"/>
            <a:ext cx="5257800" cy="3708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latin typeface="Roboto" panose="02000000000000000000" pitchFamily="2" charset="0"/>
              <a:ea typeface="Roboto" panose="02000000000000000000" pitchFamily="2" charset="0"/>
            </a:endParaRPr>
          </a:p>
        </p:txBody>
      </p:sp>
      <p:sp>
        <p:nvSpPr>
          <p:cNvPr id="6" name="Title 1"/>
          <p:cNvSpPr>
            <a:spLocks noGrp="1"/>
          </p:cNvSpPr>
          <p:nvPr>
            <p:ph type="title"/>
          </p:nvPr>
        </p:nvSpPr>
        <p:spPr>
          <a:xfrm>
            <a:off x="838200" y="664059"/>
            <a:ext cx="10515600" cy="1325563"/>
          </a:xfrm>
        </p:spPr>
        <p:txBody>
          <a:bodyPr>
            <a:normAutofit/>
          </a:bodyPr>
          <a:lstStyle/>
          <a:p>
            <a:pPr algn="ctr"/>
            <a:r>
              <a:rPr lang="en-IN" sz="3200" b="1" i="1" dirty="0">
                <a:latin typeface="Roboto" panose="02000000000000000000" pitchFamily="2" charset="0"/>
                <a:ea typeface="Roboto" panose="02000000000000000000" pitchFamily="2" charset="0"/>
              </a:rPr>
              <a:t>Messaging Platforms </a:t>
            </a:r>
            <a:r>
              <a:rPr lang="en-IN" sz="3200" i="1" dirty="0">
                <a:latin typeface="Roboto" panose="02000000000000000000" pitchFamily="2" charset="0"/>
                <a:ea typeface="Roboto" panose="02000000000000000000" pitchFamily="2" charset="0"/>
              </a:rPr>
              <a:t>commonly use </a:t>
            </a:r>
            <a:r>
              <a:rPr lang="en-IN" sz="3200" b="1" i="1" dirty="0">
                <a:latin typeface="Roboto" panose="02000000000000000000" pitchFamily="2" charset="0"/>
                <a:ea typeface="Roboto" panose="02000000000000000000" pitchFamily="2" charset="0"/>
              </a:rPr>
              <a:t>Chatbots</a:t>
            </a:r>
            <a:r>
              <a:rPr lang="en-IN" sz="3200" i="1" dirty="0">
                <a:latin typeface="Roboto" panose="02000000000000000000" pitchFamily="2" charset="0"/>
                <a:ea typeface="Roboto" panose="02000000000000000000" pitchFamily="2" charset="0"/>
              </a:rPr>
              <a:t> for advertising products</a:t>
            </a:r>
          </a:p>
        </p:txBody>
      </p:sp>
    </p:spTree>
    <p:extLst>
      <p:ext uri="{BB962C8B-B14F-4D97-AF65-F5344CB8AC3E}">
        <p14:creationId xmlns:p14="http://schemas.microsoft.com/office/powerpoint/2010/main" val="2371362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1310"/>
            <a:ext cx="10515600" cy="1325563"/>
          </a:xfrm>
        </p:spPr>
        <p:txBody>
          <a:bodyPr/>
          <a:lstStyle/>
          <a:p>
            <a:pPr algn="ctr"/>
            <a:r>
              <a:rPr lang="en-IN" b="1" dirty="0">
                <a:latin typeface="Roboto" panose="02000000000000000000" pitchFamily="2" charset="0"/>
                <a:ea typeface="Roboto" panose="02000000000000000000" pitchFamily="2" charset="0"/>
              </a:rPr>
              <a:t>Hardcoded Chatbots</a:t>
            </a:r>
          </a:p>
        </p:txBody>
      </p:sp>
      <p:sp>
        <p:nvSpPr>
          <p:cNvPr id="3" name="Content Placeholder 2"/>
          <p:cNvSpPr>
            <a:spLocks noGrp="1"/>
          </p:cNvSpPr>
          <p:nvPr>
            <p:ph idx="1"/>
          </p:nvPr>
        </p:nvSpPr>
        <p:spPr>
          <a:xfrm>
            <a:off x="838200" y="1846385"/>
            <a:ext cx="6178062" cy="4246683"/>
          </a:xfrm>
        </p:spPr>
        <p:txBody>
          <a:bodyPr>
            <a:normAutofit/>
          </a:bodyPr>
          <a:lstStyle/>
          <a:p>
            <a:r>
              <a:rPr lang="en-US" dirty="0"/>
              <a:t>These are chatbots whose behavior is determined by rules.</a:t>
            </a:r>
          </a:p>
          <a:p>
            <a:r>
              <a:rPr lang="en-US" dirty="0"/>
              <a:t>Conversations with this type of chatbot can only follow predetermined paths. At each step in the conversation the user will need to pick from explicit options to determine the next step in the conversation.</a:t>
            </a:r>
            <a:endParaRPr lang="en-IN" dirty="0"/>
          </a:p>
        </p:txBody>
      </p:sp>
      <p:pic>
        <p:nvPicPr>
          <p:cNvPr id="2050" name="Picture 2" descr="Image result for dumb chatb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262" y="1468315"/>
            <a:ext cx="4337538" cy="411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659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3683"/>
            <a:ext cx="10515600" cy="1325563"/>
          </a:xfrm>
        </p:spPr>
        <p:txBody>
          <a:bodyPr/>
          <a:lstStyle/>
          <a:p>
            <a:pPr algn="ctr"/>
            <a:r>
              <a:rPr lang="en-IN" b="1" dirty="0">
                <a:latin typeface="Roboto" panose="02000000000000000000" pitchFamily="2" charset="0"/>
                <a:ea typeface="Roboto" panose="02000000000000000000" pitchFamily="2" charset="0"/>
              </a:rPr>
              <a:t>Neural Networks</a:t>
            </a:r>
          </a:p>
        </p:txBody>
      </p:sp>
      <p:sp>
        <p:nvSpPr>
          <p:cNvPr id="3" name="Content Placeholder 2"/>
          <p:cNvSpPr>
            <a:spLocks noGrp="1"/>
          </p:cNvSpPr>
          <p:nvPr>
            <p:ph idx="1"/>
          </p:nvPr>
        </p:nvSpPr>
        <p:spPr>
          <a:xfrm>
            <a:off x="1216269" y="2867737"/>
            <a:ext cx="10515600" cy="1844941"/>
          </a:xfrm>
        </p:spPr>
        <p:txBody>
          <a:bodyPr>
            <a:noAutofit/>
          </a:bodyPr>
          <a:lstStyle/>
          <a:p>
            <a:r>
              <a:rPr lang="en-IN" dirty="0">
                <a:latin typeface="Roboto" panose="02000000000000000000" pitchFamily="2" charset="0"/>
                <a:ea typeface="Roboto" panose="02000000000000000000" pitchFamily="2" charset="0"/>
              </a:rPr>
              <a:t>Many </a:t>
            </a:r>
            <a:r>
              <a:rPr lang="en-IN" b="1" i="1" dirty="0">
                <a:latin typeface="Roboto" panose="02000000000000000000" pitchFamily="2" charset="0"/>
                <a:ea typeface="Roboto" panose="02000000000000000000" pitchFamily="2" charset="0"/>
              </a:rPr>
              <a:t>academic papers</a:t>
            </a:r>
            <a:r>
              <a:rPr lang="en-IN" dirty="0">
                <a:latin typeface="Roboto" panose="02000000000000000000" pitchFamily="2" charset="0"/>
                <a:ea typeface="Roboto" panose="02000000000000000000" pitchFamily="2" charset="0"/>
              </a:rPr>
              <a:t> have come out each with varying degrees of success.</a:t>
            </a:r>
          </a:p>
          <a:p>
            <a:r>
              <a:rPr lang="en-IN" b="1" i="1" dirty="0">
                <a:latin typeface="Roboto" panose="02000000000000000000" pitchFamily="2" charset="0"/>
                <a:ea typeface="Roboto" panose="02000000000000000000" pitchFamily="2" charset="0"/>
              </a:rPr>
              <a:t>Development</a:t>
            </a:r>
            <a:r>
              <a:rPr lang="en-IN" dirty="0">
                <a:latin typeface="Roboto" panose="02000000000000000000" pitchFamily="2" charset="0"/>
                <a:ea typeface="Roboto" panose="02000000000000000000" pitchFamily="2" charset="0"/>
              </a:rPr>
              <a:t> is limited to academics since coding </a:t>
            </a:r>
            <a:r>
              <a:rPr lang="en-IN" b="1" i="1" dirty="0">
                <a:latin typeface="Roboto" panose="02000000000000000000" pitchFamily="2" charset="0"/>
                <a:ea typeface="Roboto" panose="02000000000000000000" pitchFamily="2" charset="0"/>
              </a:rPr>
              <a:t>Neural Networks</a:t>
            </a:r>
            <a:r>
              <a:rPr lang="en-IN" dirty="0">
                <a:latin typeface="Roboto" panose="02000000000000000000" pitchFamily="2" charset="0"/>
                <a:ea typeface="Roboto" panose="02000000000000000000" pitchFamily="2" charset="0"/>
              </a:rPr>
              <a:t> is very </a:t>
            </a:r>
            <a:r>
              <a:rPr lang="en-IN" b="1" i="1" dirty="0">
                <a:latin typeface="Roboto" panose="02000000000000000000" pitchFamily="2" charset="0"/>
                <a:ea typeface="Roboto" panose="02000000000000000000" pitchFamily="2" charset="0"/>
              </a:rPr>
              <a:t>complex</a:t>
            </a:r>
            <a:r>
              <a:rPr lang="en-IN"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1735165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ensorflow"/>
          <p:cNvPicPr>
            <a:picLocks noChangeAspect="1" noChangeArrowheads="1"/>
          </p:cNvPicPr>
          <p:nvPr/>
        </p:nvPicPr>
        <p:blipFill rotWithShape="1">
          <a:blip r:embed="rId2">
            <a:extLst>
              <a:ext uri="{28A0092B-C50C-407E-A947-70E740481C1C}">
                <a14:useLocalDpi xmlns:a14="http://schemas.microsoft.com/office/drawing/2010/main" val="0"/>
              </a:ext>
            </a:extLst>
          </a:blip>
          <a:srcRect b="11135"/>
          <a:stretch/>
        </p:blipFill>
        <p:spPr bwMode="auto">
          <a:xfrm>
            <a:off x="2864826" y="725120"/>
            <a:ext cx="6159256" cy="547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312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85546" y="2230192"/>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800" b="1" i="1" dirty="0">
                <a:latin typeface="Roboto" panose="02000000000000000000" pitchFamily="2" charset="0"/>
                <a:ea typeface="Roboto" panose="02000000000000000000" pitchFamily="2" charset="0"/>
              </a:rPr>
              <a:t>Seq2Seq</a:t>
            </a:r>
            <a:r>
              <a:rPr lang="en-IN" sz="4800" i="1" dirty="0">
                <a:latin typeface="Roboto" panose="02000000000000000000" pitchFamily="2" charset="0"/>
                <a:ea typeface="Roboto" panose="02000000000000000000" pitchFamily="2" charset="0"/>
              </a:rPr>
              <a:t> model with </a:t>
            </a:r>
            <a:r>
              <a:rPr lang="en-IN" sz="4800" b="1" i="1" dirty="0">
                <a:latin typeface="Roboto" panose="02000000000000000000" pitchFamily="2" charset="0"/>
                <a:ea typeface="Roboto" panose="02000000000000000000" pitchFamily="2" charset="0"/>
              </a:rPr>
              <a:t>Embedding</a:t>
            </a:r>
            <a:r>
              <a:rPr lang="en-IN" sz="4800" i="1" dirty="0">
                <a:latin typeface="Roboto" panose="02000000000000000000" pitchFamily="2" charset="0"/>
                <a:ea typeface="Roboto" panose="02000000000000000000" pitchFamily="2" charset="0"/>
              </a:rPr>
              <a:t> and </a:t>
            </a:r>
            <a:r>
              <a:rPr lang="en-IN" sz="4800" b="1" i="1" dirty="0">
                <a:latin typeface="Roboto" panose="02000000000000000000" pitchFamily="2" charset="0"/>
                <a:ea typeface="Roboto" panose="02000000000000000000" pitchFamily="2" charset="0"/>
              </a:rPr>
              <a:t>Attention Mechanism</a:t>
            </a:r>
          </a:p>
        </p:txBody>
      </p:sp>
    </p:spTree>
    <p:extLst>
      <p:ext uri="{BB962C8B-B14F-4D97-AF65-F5344CB8AC3E}">
        <p14:creationId xmlns:p14="http://schemas.microsoft.com/office/powerpoint/2010/main" val="3939239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Roboto" panose="02000000000000000000" pitchFamily="2" charset="0"/>
                <a:ea typeface="Roboto" panose="02000000000000000000" pitchFamily="2" charset="0"/>
              </a:rPr>
              <a:t>Word Embeddings</a:t>
            </a:r>
          </a:p>
        </p:txBody>
      </p:sp>
      <p:sp>
        <p:nvSpPr>
          <p:cNvPr id="3" name="Content Placeholder 2"/>
          <p:cNvSpPr>
            <a:spLocks noGrp="1"/>
          </p:cNvSpPr>
          <p:nvPr>
            <p:ph idx="1"/>
          </p:nvPr>
        </p:nvSpPr>
        <p:spPr>
          <a:xfrm>
            <a:off x="838200" y="1825625"/>
            <a:ext cx="5562600" cy="1805598"/>
          </a:xfrm>
        </p:spPr>
        <p:txBody>
          <a:bodyPr>
            <a:normAutofit fontScale="92500" lnSpcReduction="10000"/>
          </a:bodyPr>
          <a:lstStyle/>
          <a:p>
            <a:r>
              <a:rPr lang="en-IN" dirty="0"/>
              <a:t>Basic Seq2Seq models use one-hot-vectors to represent words.</a:t>
            </a:r>
          </a:p>
          <a:p>
            <a:r>
              <a:rPr lang="en-IN" dirty="0"/>
              <a:t>A word embedding is a vector of fixed size which represents the meaning of a word.</a:t>
            </a:r>
          </a:p>
        </p:txBody>
      </p:sp>
      <p:pic>
        <p:nvPicPr>
          <p:cNvPr id="4102" name="Picture 6" descr="Image result for word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726" y="3766160"/>
            <a:ext cx="4064605" cy="26531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688341"/>
            <a:ext cx="4455756" cy="4088205"/>
          </a:xfrm>
          <a:prstGeom prst="rect">
            <a:avLst/>
          </a:prstGeom>
        </p:spPr>
      </p:pic>
    </p:spTree>
    <p:extLst>
      <p:ext uri="{BB962C8B-B14F-4D97-AF65-F5344CB8AC3E}">
        <p14:creationId xmlns:p14="http://schemas.microsoft.com/office/powerpoint/2010/main" val="925480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862" y="2686295"/>
            <a:ext cx="8393722" cy="1325563"/>
          </a:xfrm>
        </p:spPr>
        <p:txBody>
          <a:bodyPr/>
          <a:lstStyle/>
          <a:p>
            <a:r>
              <a:rPr lang="en-IN" i="1" dirty="0">
                <a:latin typeface="Roboto" panose="02000000000000000000" pitchFamily="2" charset="0"/>
                <a:ea typeface="Roboto" panose="02000000000000000000" pitchFamily="2" charset="0"/>
              </a:rPr>
              <a:t>Why</a:t>
            </a:r>
            <a:r>
              <a:rPr lang="en-IN" b="1" i="1" dirty="0">
                <a:latin typeface="Roboto" panose="02000000000000000000" pitchFamily="2" charset="0"/>
                <a:ea typeface="Roboto" panose="02000000000000000000" pitchFamily="2" charset="0"/>
              </a:rPr>
              <a:t> Recurrent Neural Networks?</a:t>
            </a:r>
          </a:p>
        </p:txBody>
      </p:sp>
    </p:spTree>
    <p:extLst>
      <p:ext uri="{BB962C8B-B14F-4D97-AF65-F5344CB8AC3E}">
        <p14:creationId xmlns:p14="http://schemas.microsoft.com/office/powerpoint/2010/main" val="2811883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1517</TotalTime>
  <Words>271</Words>
  <Application>Microsoft Office PowerPoint</Application>
  <PresentationFormat>Widescreen</PresentationFormat>
  <Paragraphs>38</Paragraphs>
  <Slides>23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Times New Roman</vt:lpstr>
      <vt:lpstr>Calibri Light</vt:lpstr>
      <vt:lpstr>Arial</vt:lpstr>
      <vt:lpstr>Gill Sans MT</vt:lpstr>
      <vt:lpstr>Calibri</vt:lpstr>
      <vt:lpstr>Roboto</vt:lpstr>
      <vt:lpstr>Cambria Math</vt:lpstr>
      <vt:lpstr>Office Theme</vt:lpstr>
      <vt:lpstr>Gallery</vt:lpstr>
      <vt:lpstr>PowerPoint Presentation</vt:lpstr>
      <vt:lpstr>What is a Chatbot?</vt:lpstr>
      <vt:lpstr>Messaging Platforms commonly use Chatbots for advertising products</vt:lpstr>
      <vt:lpstr>Hardcoded Chatbots</vt:lpstr>
      <vt:lpstr>Neural Networks</vt:lpstr>
      <vt:lpstr>PowerPoint Presentation</vt:lpstr>
      <vt:lpstr>PowerPoint Presentation</vt:lpstr>
      <vt:lpstr>Word Embeddings</vt:lpstr>
      <vt:lpstr>Why Recurrent Neural Networks?</vt:lpstr>
      <vt:lpstr>Conditional Memory</vt:lpstr>
      <vt:lpstr>Recurrent Neural Networks</vt:lpstr>
      <vt:lpstr>PowerPoint Presentation</vt:lpstr>
      <vt:lpstr>Decay of Information through time</vt:lpstr>
      <vt:lpstr>Long Short Term Memory</vt:lpstr>
      <vt:lpstr>PowerPoint Presentation</vt:lpstr>
      <vt:lpstr>PowerPoint Presentation</vt:lpstr>
      <vt:lpstr>PowerPoint Presentation</vt:lpstr>
      <vt:lpstr>PowerPoint Presentation</vt:lpstr>
      <vt:lpstr>PowerPoint Presentation</vt:lpstr>
      <vt:lpstr>Seq2Seq</vt:lpstr>
      <vt:lpstr>PowerPoint Presentation</vt:lpstr>
      <vt:lpstr>PowerPoint Presentation</vt:lpstr>
      <vt:lpstr>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 Using Machine Learning</dc:title>
  <dc:creator>Kevin Mathew T</dc:creator>
  <cp:lastModifiedBy>Kevin Mathew T</cp:lastModifiedBy>
  <cp:revision>57</cp:revision>
  <dcterms:created xsi:type="dcterms:W3CDTF">2018-08-03T13:47:58Z</dcterms:created>
  <dcterms:modified xsi:type="dcterms:W3CDTF">2018-08-09T08:55:28Z</dcterms:modified>
</cp:coreProperties>
</file>